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_rels/presentation.xml.rels" ContentType="application/vnd.openxmlformats-package.relationshi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media/image1.png" ContentType="image/png"/>
  <Override PartName="/ppt/media/image2.jpeg" ContentType="image/jpeg"/>
  <Override PartName="/ppt/media/image8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media/image7.png" ContentType="image/png"/>
  <Override PartName="/ppt/media/image9.png" ContentType="image/png"/>
  <Override PartName="/ppt/media/image10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media/image19.png" ContentType="image/png"/>
  <Override PartName="/ppt/media/image20.png" ContentType="image/png"/>
  <Override PartName="/ppt/media/image21.png" ContentType="image/pn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</p:sldIdLst>
  <p:sldSz cx="10080625" cy="5670550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2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504000" y="3044160"/>
            <a:ext cx="90712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152320" y="1326600"/>
            <a:ext cx="44265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504000" y="3044160"/>
            <a:ext cx="44265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5152320" y="3044160"/>
            <a:ext cx="44265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3571200" y="132660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6638040" y="132660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504000" y="304416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3571200" y="304416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6638040" y="304416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1280" cy="32878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280" cy="3287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3287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5152320" y="1326600"/>
            <a:ext cx="4426560" cy="3287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1280" cy="4386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5152320" y="1326600"/>
            <a:ext cx="4426560" cy="3287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504000" y="3044160"/>
            <a:ext cx="44265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1280" cy="32878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3287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5152320" y="1326600"/>
            <a:ext cx="44265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5152320" y="3044160"/>
            <a:ext cx="44265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5152320" y="1326600"/>
            <a:ext cx="44265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504000" y="3044160"/>
            <a:ext cx="90712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2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504000" y="3044160"/>
            <a:ext cx="90712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5152320" y="1326600"/>
            <a:ext cx="44265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504000" y="3044160"/>
            <a:ext cx="44265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5152320" y="3044160"/>
            <a:ext cx="44265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3571200" y="132660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6638040" y="132660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504000" y="304416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3571200" y="304416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6638040" y="304416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280" cy="3287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3287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5152320" y="1326600"/>
            <a:ext cx="4426560" cy="3287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1280" cy="4386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5152320" y="1326600"/>
            <a:ext cx="4426560" cy="3287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504000" y="3044160"/>
            <a:ext cx="44265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3287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5152320" y="1326600"/>
            <a:ext cx="44265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5152320" y="3044160"/>
            <a:ext cx="44265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5152320" y="1326600"/>
            <a:ext cx="44265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504000" y="3044160"/>
            <a:ext cx="90712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280" cy="3287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8" Type="http://schemas.openxmlformats.org/officeDocument/2006/relationships/image" Target="../media/image16.png"/><Relationship Id="rId9" Type="http://schemas.openxmlformats.org/officeDocument/2006/relationships/image" Target="../media/image17.png"/><Relationship Id="rId10" Type="http://schemas.openxmlformats.org/officeDocument/2006/relationships/image" Target="../media/image18.png"/><Relationship Id="rId11" Type="http://schemas.openxmlformats.org/officeDocument/2006/relationships/image" Target="../media/image19.png"/><Relationship Id="rId12" Type="http://schemas.openxmlformats.org/officeDocument/2006/relationships/image" Target="../media/image20.png"/><Relationship Id="rId13" Type="http://schemas.openxmlformats.org/officeDocument/2006/relationships/image" Target="../media/image21.png"/><Relationship Id="rId14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"/>
          <p:cNvSpPr/>
          <p:nvPr/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latin typeface="Arial"/>
              </a:rPr>
              <a:t>Ash Inventory Project Update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77" name=""/>
          <p:cNvSpPr/>
          <p:nvPr/>
        </p:nvSpPr>
        <p:spPr>
          <a:xfrm>
            <a:off x="504000" y="1326600"/>
            <a:ext cx="9071280" cy="3287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3200" spc="-1" strike="noStrike">
                <a:latin typeface="Arial"/>
              </a:rPr>
              <a:t>David Showalter</a:t>
            </a:r>
            <a:endParaRPr b="0" lang="en-US" sz="3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3200" spc="-1" strike="noStrike">
                <a:latin typeface="Arial"/>
              </a:rPr>
              <a:t>Feb. 9, 2023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"/>
          <p:cNvSpPr/>
          <p:nvPr/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latin typeface="Arial"/>
              </a:rPr>
              <a:t>Next Steps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21" name=""/>
          <p:cNvSpPr/>
          <p:nvPr/>
        </p:nvSpPr>
        <p:spPr>
          <a:xfrm>
            <a:off x="504000" y="1326600"/>
            <a:ext cx="9071280" cy="3287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Get boots dirty and test inventory method, particularly instructions for site characterization</a:t>
            </a:r>
            <a:endParaRPr b="0" lang="en-US" sz="32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Soil pit testing</a:t>
            </a:r>
            <a:endParaRPr b="0" lang="en-US" sz="32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WDNR permit</a:t>
            </a:r>
            <a:endParaRPr b="0" lang="en-US" sz="32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Private landowner connections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"/>
          <p:cNvSpPr/>
          <p:nvPr/>
        </p:nvSpPr>
        <p:spPr>
          <a:xfrm>
            <a:off x="228600" y="-238320"/>
            <a:ext cx="4114440" cy="1874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latin typeface="Arial"/>
              </a:rPr>
              <a:t>Stand Characterization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79" name=""/>
          <p:cNvSpPr/>
          <p:nvPr/>
        </p:nvSpPr>
        <p:spPr>
          <a:xfrm>
            <a:off x="504000" y="1506600"/>
            <a:ext cx="4067640" cy="3287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 fontScale="77000"/>
          </a:bodyPr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Stands need to be defined</a:t>
            </a:r>
            <a:endParaRPr b="0" lang="en-US" sz="3200" spc="-1" strike="noStrike">
              <a:latin typeface="Arial"/>
            </a:endParaRPr>
          </a:p>
          <a:p>
            <a:pPr lvl="1" marL="864000" indent="-32364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latin typeface="Arial"/>
              </a:rPr>
              <a:t>Area with relatively homogeneous composition</a:t>
            </a:r>
            <a:endParaRPr b="0" lang="en-US" sz="2800" spc="-1" strike="noStrike">
              <a:latin typeface="Arial"/>
            </a:endParaRPr>
          </a:p>
          <a:p>
            <a:pPr lvl="1" marL="864000" indent="-32364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latin typeface="Arial"/>
              </a:rPr>
              <a:t>Management unit</a:t>
            </a:r>
            <a:endParaRPr b="0" lang="en-US" sz="2800" spc="-1" strike="noStrike">
              <a:latin typeface="Arial"/>
            </a:endParaRPr>
          </a:p>
          <a:p>
            <a:pPr lvl="1" marL="864000" indent="-32364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1" lang="en-US" sz="2800" spc="-1" strike="noStrike">
                <a:latin typeface="Arial"/>
              </a:rPr>
              <a:t>Hydrology</a:t>
            </a:r>
            <a:endParaRPr b="0" lang="en-US" sz="2800" spc="-1" strike="noStrike">
              <a:latin typeface="Arial"/>
            </a:endParaRPr>
          </a:p>
          <a:p>
            <a:pPr lvl="1" marL="864000" indent="-32364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latin typeface="Arial"/>
              </a:rPr>
              <a:t>Datasheet created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80" name="" descr=""/>
          <p:cNvPicPr/>
          <p:nvPr/>
        </p:nvPicPr>
        <p:blipFill>
          <a:blip r:embed="rId1"/>
          <a:stretch/>
        </p:blipFill>
        <p:spPr>
          <a:xfrm>
            <a:off x="4572000" y="507960"/>
            <a:ext cx="5476680" cy="4366080"/>
          </a:xfrm>
          <a:prstGeom prst="rect">
            <a:avLst/>
          </a:prstGeom>
          <a:ln w="0">
            <a:noFill/>
          </a:ln>
        </p:spPr>
      </p:pic>
      <p:sp>
        <p:nvSpPr>
          <p:cNvPr id="81" name=""/>
          <p:cNvSpPr/>
          <p:nvPr/>
        </p:nvSpPr>
        <p:spPr>
          <a:xfrm>
            <a:off x="5257800" y="5085360"/>
            <a:ext cx="4114440" cy="40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Conroy TCWSD Statement of Need 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"/>
          <p:cNvSpPr/>
          <p:nvPr/>
        </p:nvSpPr>
        <p:spPr>
          <a:xfrm>
            <a:off x="324000" y="-238320"/>
            <a:ext cx="9554040" cy="1874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latin typeface="Arial"/>
              </a:rPr>
              <a:t>Soil mottling as indicator for hydrology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83" name=""/>
          <p:cNvSpPr/>
          <p:nvPr/>
        </p:nvSpPr>
        <p:spPr>
          <a:xfrm>
            <a:off x="504000" y="1326600"/>
            <a:ext cx="6125040" cy="3287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~2ft pit should be sufficient</a:t>
            </a:r>
            <a:endParaRPr b="0" lang="en-US" sz="32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Would not expect Oregon oaks in areas where mottling &lt;4in (Prive)</a:t>
            </a:r>
            <a:endParaRPr b="0" lang="en-US" sz="32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Needs method refinement and pictoral guide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84" name="" descr=""/>
          <p:cNvPicPr/>
          <p:nvPr/>
        </p:nvPicPr>
        <p:blipFill>
          <a:blip r:embed="rId1"/>
          <a:stretch/>
        </p:blipFill>
        <p:spPr>
          <a:xfrm>
            <a:off x="6629400" y="1326600"/>
            <a:ext cx="2918880" cy="3892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"/>
          <p:cNvSpPr/>
          <p:nvPr/>
        </p:nvSpPr>
        <p:spPr>
          <a:xfrm>
            <a:off x="228600" y="469800"/>
            <a:ext cx="2514240" cy="137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2400" spc="-1" strike="noStrike">
                <a:latin typeface="Arial"/>
              </a:rPr>
              <a:t>Stand Characterization Datasheet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86" name="" descr=""/>
          <p:cNvPicPr/>
          <p:nvPr/>
        </p:nvPicPr>
        <p:blipFill>
          <a:blip r:embed="rId1"/>
          <a:stretch/>
        </p:blipFill>
        <p:spPr>
          <a:xfrm>
            <a:off x="2608200" y="83160"/>
            <a:ext cx="7039440" cy="5439600"/>
          </a:xfrm>
          <a:prstGeom prst="rect">
            <a:avLst/>
          </a:prstGeom>
          <a:ln w="0">
            <a:noFill/>
          </a:ln>
        </p:spPr>
      </p:pic>
      <p:sp>
        <p:nvSpPr>
          <p:cNvPr id="87" name=""/>
          <p:cNvSpPr/>
          <p:nvPr/>
        </p:nvSpPr>
        <p:spPr>
          <a:xfrm>
            <a:off x="228600" y="1841400"/>
            <a:ext cx="2742840" cy="2730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 fontScale="45000"/>
          </a:bodyPr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  <a:ea typeface="Microsoft YaHei"/>
              </a:rPr>
              <a:t>Will need to provide instruction for selecting sampling locations to define relevant hydrological boundaries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"/>
          <p:cNvSpPr/>
          <p:nvPr/>
        </p:nvSpPr>
        <p:spPr>
          <a:xfrm>
            <a:off x="504000" y="74160"/>
            <a:ext cx="4067640" cy="1249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latin typeface="Arial"/>
              </a:rPr>
              <a:t>Inventory Plot Design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89" name=""/>
          <p:cNvSpPr/>
          <p:nvPr/>
        </p:nvSpPr>
        <p:spPr>
          <a:xfrm>
            <a:off x="504000" y="1326600"/>
            <a:ext cx="3839040" cy="959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Recommending 3 plots per stand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90" name="" descr=""/>
          <p:cNvPicPr/>
          <p:nvPr/>
        </p:nvPicPr>
        <p:blipFill>
          <a:blip r:embed="rId1"/>
          <a:stretch/>
        </p:blipFill>
        <p:spPr>
          <a:xfrm>
            <a:off x="291240" y="2514600"/>
            <a:ext cx="1765800" cy="2285640"/>
          </a:xfrm>
          <a:prstGeom prst="rect">
            <a:avLst/>
          </a:prstGeom>
          <a:ln w="0">
            <a:noFill/>
          </a:ln>
        </p:spPr>
      </p:pic>
      <p:pic>
        <p:nvPicPr>
          <p:cNvPr id="91" name="" descr=""/>
          <p:cNvPicPr/>
          <p:nvPr/>
        </p:nvPicPr>
        <p:blipFill>
          <a:blip r:embed="rId2"/>
          <a:stretch/>
        </p:blipFill>
        <p:spPr>
          <a:xfrm>
            <a:off x="4800600" y="638640"/>
            <a:ext cx="5097240" cy="5031000"/>
          </a:xfrm>
          <a:prstGeom prst="rect">
            <a:avLst/>
          </a:prstGeom>
          <a:ln w="0">
            <a:noFill/>
          </a:ln>
        </p:spPr>
      </p:pic>
      <p:sp>
        <p:nvSpPr>
          <p:cNvPr id="92" name=""/>
          <p:cNvSpPr/>
          <p:nvPr/>
        </p:nvSpPr>
        <p:spPr>
          <a:xfrm>
            <a:off x="-23400" y="4858200"/>
            <a:ext cx="2514240" cy="857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  <a:ea typeface="Microsoft YaHei"/>
              </a:rPr>
              <a:t>Knight et al 2014 USFS GTR-NRS 139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3" name=""/>
          <p:cNvSpPr/>
          <p:nvPr/>
        </p:nvSpPr>
        <p:spPr>
          <a:xfrm>
            <a:off x="2214000" y="2743200"/>
            <a:ext cx="2285640" cy="182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 fontScale="28000"/>
          </a:bodyPr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Nested plots</a:t>
            </a:r>
            <a:endParaRPr b="0" lang="en-US" sz="3200" spc="-1" strike="noStrike">
              <a:latin typeface="Arial"/>
            </a:endParaRPr>
          </a:p>
          <a:p>
            <a:pPr lvl="1" marL="864000" indent="-32364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latin typeface="Arial"/>
              </a:rPr>
              <a:t>A Large trees</a:t>
            </a:r>
            <a:endParaRPr b="0" lang="en-US" sz="2800" spc="-1" strike="noStrike">
              <a:latin typeface="Arial"/>
            </a:endParaRPr>
          </a:p>
          <a:p>
            <a:pPr lvl="1" marL="864000" indent="-32364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latin typeface="Arial"/>
              </a:rPr>
              <a:t>B Medium</a:t>
            </a:r>
            <a:endParaRPr b="0" lang="en-US" sz="2800" spc="-1" strike="noStrike">
              <a:latin typeface="Arial"/>
            </a:endParaRPr>
          </a:p>
          <a:p>
            <a:pPr lvl="1" marL="864000" indent="-32364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latin typeface="Arial"/>
              </a:rPr>
              <a:t>C Seedlings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"/>
          <p:cNvSpPr/>
          <p:nvPr/>
        </p:nvSpPr>
        <p:spPr>
          <a:xfrm>
            <a:off x="457200" y="425160"/>
            <a:ext cx="2742840" cy="4146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2400" spc="-1" strike="noStrike">
                <a:latin typeface="Arial"/>
              </a:rPr>
              <a:t>Tree inventory (large and </a:t>
            </a:r>
            <a:br/>
            <a:r>
              <a:rPr b="0" lang="en-US" sz="2400" spc="-1" strike="noStrike">
                <a:latin typeface="Arial"/>
              </a:rPr>
              <a:t>medium)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95" name="" descr=""/>
          <p:cNvPicPr/>
          <p:nvPr/>
        </p:nvPicPr>
        <p:blipFill>
          <a:blip r:embed="rId1"/>
          <a:stretch/>
        </p:blipFill>
        <p:spPr>
          <a:xfrm>
            <a:off x="2949840" y="31320"/>
            <a:ext cx="7108200" cy="5492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" descr=""/>
          <p:cNvPicPr/>
          <p:nvPr/>
        </p:nvPicPr>
        <p:blipFill>
          <a:blip r:embed="rId1"/>
          <a:srcRect l="0" t="5730" r="0" b="5952"/>
          <a:stretch/>
        </p:blipFill>
        <p:spPr>
          <a:xfrm>
            <a:off x="3657600" y="1371600"/>
            <a:ext cx="6028920" cy="4114080"/>
          </a:xfrm>
          <a:prstGeom prst="rect">
            <a:avLst/>
          </a:prstGeom>
          <a:ln w="0">
            <a:noFill/>
          </a:ln>
        </p:spPr>
      </p:pic>
      <p:sp>
        <p:nvSpPr>
          <p:cNvPr id="97" name=""/>
          <p:cNvSpPr/>
          <p:nvPr/>
        </p:nvSpPr>
        <p:spPr>
          <a:xfrm>
            <a:off x="457200" y="425520"/>
            <a:ext cx="2742840" cy="4146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2400" spc="-1" strike="noStrike">
                <a:latin typeface="Arial"/>
              </a:rPr>
              <a:t>Seedling/ sapling inventory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"/>
          <p:cNvSpPr/>
          <p:nvPr/>
        </p:nvSpPr>
        <p:spPr>
          <a:xfrm>
            <a:off x="504360" y="226440"/>
            <a:ext cx="9071280" cy="94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latin typeface="Arial"/>
              </a:rPr>
              <a:t>Datasheets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99" name="" descr=""/>
          <p:cNvPicPr/>
          <p:nvPr/>
        </p:nvPicPr>
        <p:blipFill>
          <a:blip r:embed="rId1"/>
          <a:stretch/>
        </p:blipFill>
        <p:spPr>
          <a:xfrm>
            <a:off x="1578240" y="360"/>
            <a:ext cx="7336800" cy="5669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"/>
          <p:cNvSpPr/>
          <p:nvPr/>
        </p:nvSpPr>
        <p:spPr>
          <a:xfrm>
            <a:off x="504000" y="74160"/>
            <a:ext cx="3381840" cy="1249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latin typeface="Arial"/>
              </a:rPr>
              <a:t>Canopy Rating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101" name="" descr=""/>
          <p:cNvPicPr/>
          <p:nvPr/>
        </p:nvPicPr>
        <p:blipFill>
          <a:blip r:embed="rId1"/>
          <a:stretch/>
        </p:blipFill>
        <p:spPr>
          <a:xfrm>
            <a:off x="685800" y="1655640"/>
            <a:ext cx="914040" cy="1279800"/>
          </a:xfrm>
          <a:prstGeom prst="rect">
            <a:avLst/>
          </a:prstGeom>
          <a:ln w="0">
            <a:noFill/>
          </a:ln>
        </p:spPr>
      </p:pic>
      <p:pic>
        <p:nvPicPr>
          <p:cNvPr id="102" name="" descr=""/>
          <p:cNvPicPr/>
          <p:nvPr/>
        </p:nvPicPr>
        <p:blipFill>
          <a:blip r:embed="rId2"/>
          <a:stretch/>
        </p:blipFill>
        <p:spPr>
          <a:xfrm>
            <a:off x="1636200" y="1655640"/>
            <a:ext cx="914040" cy="1279800"/>
          </a:xfrm>
          <a:prstGeom prst="rect">
            <a:avLst/>
          </a:prstGeom>
          <a:ln w="0">
            <a:noFill/>
          </a:ln>
        </p:spPr>
      </p:pic>
      <p:pic>
        <p:nvPicPr>
          <p:cNvPr id="103" name="" descr=""/>
          <p:cNvPicPr/>
          <p:nvPr/>
        </p:nvPicPr>
        <p:blipFill>
          <a:blip r:embed="rId3"/>
          <a:stretch/>
        </p:blipFill>
        <p:spPr>
          <a:xfrm>
            <a:off x="2571120" y="1655640"/>
            <a:ext cx="914040" cy="1279800"/>
          </a:xfrm>
          <a:prstGeom prst="rect">
            <a:avLst/>
          </a:prstGeom>
          <a:ln w="0">
            <a:noFill/>
          </a:ln>
        </p:spPr>
      </p:pic>
      <p:sp>
        <p:nvSpPr>
          <p:cNvPr id="104" name=""/>
          <p:cNvSpPr/>
          <p:nvPr/>
        </p:nvSpPr>
        <p:spPr>
          <a:xfrm>
            <a:off x="3657600" y="2031120"/>
            <a:ext cx="45684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1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05" name="" descr=""/>
          <p:cNvPicPr/>
          <p:nvPr/>
        </p:nvPicPr>
        <p:blipFill>
          <a:blip r:embed="rId4"/>
          <a:stretch/>
        </p:blipFill>
        <p:spPr>
          <a:xfrm>
            <a:off x="685800" y="3063240"/>
            <a:ext cx="914040" cy="1279800"/>
          </a:xfrm>
          <a:prstGeom prst="rect">
            <a:avLst/>
          </a:prstGeom>
          <a:ln w="0">
            <a:noFill/>
          </a:ln>
        </p:spPr>
      </p:pic>
      <p:pic>
        <p:nvPicPr>
          <p:cNvPr id="106" name="" descr=""/>
          <p:cNvPicPr/>
          <p:nvPr/>
        </p:nvPicPr>
        <p:blipFill>
          <a:blip r:embed="rId5"/>
          <a:stretch/>
        </p:blipFill>
        <p:spPr>
          <a:xfrm>
            <a:off x="1636200" y="3063240"/>
            <a:ext cx="914040" cy="1279800"/>
          </a:xfrm>
          <a:prstGeom prst="rect">
            <a:avLst/>
          </a:prstGeom>
          <a:ln w="0">
            <a:noFill/>
          </a:ln>
        </p:spPr>
      </p:pic>
      <p:pic>
        <p:nvPicPr>
          <p:cNvPr id="107" name="" descr=""/>
          <p:cNvPicPr/>
          <p:nvPr/>
        </p:nvPicPr>
        <p:blipFill>
          <a:blip r:embed="rId6"/>
          <a:stretch/>
        </p:blipFill>
        <p:spPr>
          <a:xfrm>
            <a:off x="2586600" y="3063240"/>
            <a:ext cx="914040" cy="1279800"/>
          </a:xfrm>
          <a:prstGeom prst="rect">
            <a:avLst/>
          </a:prstGeom>
          <a:ln w="0">
            <a:noFill/>
          </a:ln>
        </p:spPr>
      </p:pic>
      <p:sp>
        <p:nvSpPr>
          <p:cNvPr id="108" name=""/>
          <p:cNvSpPr/>
          <p:nvPr/>
        </p:nvSpPr>
        <p:spPr>
          <a:xfrm>
            <a:off x="3657600" y="3520440"/>
            <a:ext cx="45684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2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09" name="" descr=""/>
          <p:cNvPicPr/>
          <p:nvPr/>
        </p:nvPicPr>
        <p:blipFill>
          <a:blip r:embed="rId7"/>
          <a:stretch/>
        </p:blipFill>
        <p:spPr>
          <a:xfrm>
            <a:off x="4343400" y="777240"/>
            <a:ext cx="914040" cy="1279800"/>
          </a:xfrm>
          <a:prstGeom prst="rect">
            <a:avLst/>
          </a:prstGeom>
          <a:ln w="0">
            <a:noFill/>
          </a:ln>
        </p:spPr>
      </p:pic>
      <p:pic>
        <p:nvPicPr>
          <p:cNvPr id="110" name="" descr=""/>
          <p:cNvPicPr/>
          <p:nvPr/>
        </p:nvPicPr>
        <p:blipFill>
          <a:blip r:embed="rId8"/>
          <a:stretch/>
        </p:blipFill>
        <p:spPr>
          <a:xfrm>
            <a:off x="5306400" y="777240"/>
            <a:ext cx="914040" cy="1279800"/>
          </a:xfrm>
          <a:prstGeom prst="rect">
            <a:avLst/>
          </a:prstGeom>
          <a:ln w="0">
            <a:noFill/>
          </a:ln>
        </p:spPr>
      </p:pic>
      <p:pic>
        <p:nvPicPr>
          <p:cNvPr id="111" name="" descr=""/>
          <p:cNvPicPr/>
          <p:nvPr/>
        </p:nvPicPr>
        <p:blipFill>
          <a:blip r:embed="rId9"/>
          <a:stretch/>
        </p:blipFill>
        <p:spPr>
          <a:xfrm>
            <a:off x="6256800" y="777240"/>
            <a:ext cx="914040" cy="1279800"/>
          </a:xfrm>
          <a:prstGeom prst="rect">
            <a:avLst/>
          </a:prstGeom>
          <a:ln w="0">
            <a:noFill/>
          </a:ln>
        </p:spPr>
      </p:pic>
      <p:sp>
        <p:nvSpPr>
          <p:cNvPr id="112" name=""/>
          <p:cNvSpPr/>
          <p:nvPr/>
        </p:nvSpPr>
        <p:spPr>
          <a:xfrm>
            <a:off x="7315200" y="1025280"/>
            <a:ext cx="45684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3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13" name="" descr=""/>
          <p:cNvPicPr/>
          <p:nvPr/>
        </p:nvPicPr>
        <p:blipFill>
          <a:blip r:embed="rId10"/>
          <a:stretch/>
        </p:blipFill>
        <p:spPr>
          <a:xfrm>
            <a:off x="4343400" y="2286000"/>
            <a:ext cx="914040" cy="1279800"/>
          </a:xfrm>
          <a:prstGeom prst="rect">
            <a:avLst/>
          </a:prstGeom>
          <a:ln w="0">
            <a:noFill/>
          </a:ln>
        </p:spPr>
      </p:pic>
      <p:pic>
        <p:nvPicPr>
          <p:cNvPr id="114" name="" descr=""/>
          <p:cNvPicPr/>
          <p:nvPr/>
        </p:nvPicPr>
        <p:blipFill>
          <a:blip r:embed="rId11"/>
          <a:stretch/>
        </p:blipFill>
        <p:spPr>
          <a:xfrm>
            <a:off x="5306400" y="2286000"/>
            <a:ext cx="914040" cy="1279800"/>
          </a:xfrm>
          <a:prstGeom prst="rect">
            <a:avLst/>
          </a:prstGeom>
          <a:ln w="0">
            <a:noFill/>
          </a:ln>
        </p:spPr>
      </p:pic>
      <p:pic>
        <p:nvPicPr>
          <p:cNvPr id="115" name="" descr=""/>
          <p:cNvPicPr/>
          <p:nvPr/>
        </p:nvPicPr>
        <p:blipFill>
          <a:blip r:embed="rId12"/>
          <a:stretch/>
        </p:blipFill>
        <p:spPr>
          <a:xfrm>
            <a:off x="6256800" y="2286000"/>
            <a:ext cx="914040" cy="1279800"/>
          </a:xfrm>
          <a:prstGeom prst="rect">
            <a:avLst/>
          </a:prstGeom>
          <a:ln w="0">
            <a:noFill/>
          </a:ln>
        </p:spPr>
      </p:pic>
      <p:pic>
        <p:nvPicPr>
          <p:cNvPr id="116" name="" descr=""/>
          <p:cNvPicPr/>
          <p:nvPr/>
        </p:nvPicPr>
        <p:blipFill>
          <a:blip r:embed="rId13"/>
          <a:stretch/>
        </p:blipFill>
        <p:spPr>
          <a:xfrm>
            <a:off x="5257800" y="3657600"/>
            <a:ext cx="914040" cy="1279800"/>
          </a:xfrm>
          <a:prstGeom prst="rect">
            <a:avLst/>
          </a:prstGeom>
          <a:ln w="0">
            <a:noFill/>
          </a:ln>
        </p:spPr>
      </p:pic>
      <p:sp>
        <p:nvSpPr>
          <p:cNvPr id="117" name=""/>
          <p:cNvSpPr/>
          <p:nvPr/>
        </p:nvSpPr>
        <p:spPr>
          <a:xfrm>
            <a:off x="7315200" y="2743200"/>
            <a:ext cx="45684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4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8" name=""/>
          <p:cNvSpPr/>
          <p:nvPr/>
        </p:nvSpPr>
        <p:spPr>
          <a:xfrm>
            <a:off x="6400800" y="4114800"/>
            <a:ext cx="45684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5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9" name=""/>
          <p:cNvSpPr/>
          <p:nvPr/>
        </p:nvSpPr>
        <p:spPr>
          <a:xfrm>
            <a:off x="228960" y="4884120"/>
            <a:ext cx="2513880" cy="857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Knight et al 2014 USFS GTR-NRS 139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5748</TotalTime>
  <Application>LibreOffice/7.1.5.2$Windows_X86_64 LibreOffice_project/85f04e9f809797b8199d13c421bd8a2b025d52b5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2023-02-09T13:32:20Z</dcterms:created>
  <dc:creator/>
  <dc:description/>
  <dc:language>en-US</dc:language>
  <cp:lastModifiedBy/>
  <dcterms:modified xsi:type="dcterms:W3CDTF">2023-02-14T13:29:49Z</dcterms:modified>
  <cp:revision>10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/>
</file>